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6" r:id="rId8"/>
    <p:sldId id="269" r:id="rId9"/>
    <p:sldId id="267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5F12-D518-4F3D-A732-159B2A85B6D8}" type="datetimeFigureOut">
              <a:rPr lang="sk-SK" smtClean="0"/>
              <a:pPr/>
              <a:t>6. 3. 2024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BA6C-B5E2-467B-B989-B65498F24DB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5F12-D518-4F3D-A732-159B2A85B6D8}" type="datetimeFigureOut">
              <a:rPr lang="sk-SK" smtClean="0"/>
              <a:pPr/>
              <a:t>6. 3. 2024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BA6C-B5E2-467B-B989-B65498F24DB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5F12-D518-4F3D-A732-159B2A85B6D8}" type="datetimeFigureOut">
              <a:rPr lang="sk-SK" smtClean="0"/>
              <a:pPr/>
              <a:t>6. 3. 2024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BA6C-B5E2-467B-B989-B65498F24DB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5F12-D518-4F3D-A732-159B2A85B6D8}" type="datetimeFigureOut">
              <a:rPr lang="sk-SK" smtClean="0"/>
              <a:pPr/>
              <a:t>6. 3. 2024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BA6C-B5E2-467B-B989-B65498F24DB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5F12-D518-4F3D-A732-159B2A85B6D8}" type="datetimeFigureOut">
              <a:rPr lang="sk-SK" smtClean="0"/>
              <a:pPr/>
              <a:t>6. 3. 2024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BA6C-B5E2-467B-B989-B65498F24DB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5F12-D518-4F3D-A732-159B2A85B6D8}" type="datetimeFigureOut">
              <a:rPr lang="sk-SK" smtClean="0"/>
              <a:pPr/>
              <a:t>6. 3. 2024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BA6C-B5E2-467B-B989-B65498F24DB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5F12-D518-4F3D-A732-159B2A85B6D8}" type="datetimeFigureOut">
              <a:rPr lang="sk-SK" smtClean="0"/>
              <a:pPr/>
              <a:t>6. 3. 2024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BA6C-B5E2-467B-B989-B65498F24DB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5F12-D518-4F3D-A732-159B2A85B6D8}" type="datetimeFigureOut">
              <a:rPr lang="sk-SK" smtClean="0"/>
              <a:pPr/>
              <a:t>6. 3. 2024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BA6C-B5E2-467B-B989-B65498F24DB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5F12-D518-4F3D-A732-159B2A85B6D8}" type="datetimeFigureOut">
              <a:rPr lang="sk-SK" smtClean="0"/>
              <a:pPr/>
              <a:t>6. 3. 2024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BA6C-B5E2-467B-B989-B65498F24DB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5F12-D518-4F3D-A732-159B2A85B6D8}" type="datetimeFigureOut">
              <a:rPr lang="sk-SK" smtClean="0"/>
              <a:pPr/>
              <a:t>6. 3. 2024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BA6C-B5E2-467B-B989-B65498F24DB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5F12-D518-4F3D-A732-159B2A85B6D8}" type="datetimeFigureOut">
              <a:rPr lang="sk-SK" smtClean="0"/>
              <a:pPr/>
              <a:t>6. 3. 2024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BA6C-B5E2-467B-B989-B65498F24DB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45F12-D518-4F3D-A732-159B2A85B6D8}" type="datetimeFigureOut">
              <a:rPr lang="sk-SK" smtClean="0"/>
              <a:pPr/>
              <a:t>6. 3. 2024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EBA6C-B5E2-467B-B989-B65498F24DB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z245_2008.pdf" TargetMode="External"/><Relationship Id="rId4" Type="http://schemas.openxmlformats.org/officeDocument/2006/relationships/hyperlink" Target="03-z596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zivatel\Downloads\f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Uzivatel\Downloads\p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271119">
            <a:off x="46260" y="257949"/>
            <a:ext cx="3960440" cy="2742269"/>
          </a:xfrm>
          <a:prstGeom prst="rect">
            <a:avLst/>
          </a:prstGeom>
          <a:noFill/>
        </p:spPr>
      </p:pic>
      <p:sp>
        <p:nvSpPr>
          <p:cNvPr id="6" name="Nadpis 1"/>
          <p:cNvSpPr txBox="1">
            <a:spLocks/>
          </p:cNvSpPr>
          <p:nvPr/>
        </p:nvSpPr>
        <p:spPr>
          <a:xfrm rot="20287263">
            <a:off x="-932344" y="1794966"/>
            <a:ext cx="4906888" cy="77809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                       </a:t>
            </a:r>
            <a:r>
              <a:rPr kumimoji="0" lang="sk-SK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Zápis 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              do  1. ročníka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1331640" y="1124744"/>
            <a:ext cx="6840760" cy="4376231"/>
            <a:chOff x="1331640" y="1124744"/>
            <a:chExt cx="6840760" cy="4376231"/>
          </a:xfrm>
        </p:grpSpPr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4283968" y="1124744"/>
              <a:ext cx="3888432" cy="2054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	</a:t>
              </a:r>
              <a:r>
                <a:rPr kumimoji="0" lang="sk-SK" sz="15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V súlade s legislatívou o výchove a vzdelávaní</a:t>
              </a:r>
              <a:r>
                <a:rPr kumimoji="0" lang="sk-SK" sz="1500" b="0" i="0" u="none" strike="noStrike" cap="none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sk-SK" sz="15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je zákonný zástupca dieťaťa povinný prihlásiť dieťa na plnenie povinnej školskej dochádzky </a:t>
              </a:r>
              <a:r>
                <a:rPr kumimoji="0" lang="sk-SK" sz="15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v základnej škole.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k-SK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1331640" y="3284984"/>
              <a:ext cx="6624736" cy="22159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sz="15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itchFamily="66" charset="0"/>
                  <a:ea typeface="Times New Roman" pitchFamily="18" charset="0"/>
                  <a:cs typeface="Arial" pitchFamily="34" charset="0"/>
                </a:rPr>
                <a:t>Ak by ste potrebovali riešiť nejakú špecifickú situáciu, môžu vám pomôcť nasledovné zákony a nariadenia: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k-SK" sz="15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sk-SK" sz="1500" b="1" i="1" u="sng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itchFamily="66" charset="0"/>
                  <a:ea typeface="Calibri" pitchFamily="34" charset="0"/>
                  <a:cs typeface="Times New Roman" pitchFamily="18" charset="0"/>
                  <a:hlinkClick r:id="rId4" action="ppaction://hlinkfile"/>
                </a:rPr>
                <a:t>zákon č. 596/2003</a:t>
              </a:r>
              <a:r>
                <a:rPr kumimoji="0" lang="sk-SK" sz="15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itchFamily="66" charset="0"/>
                  <a:ea typeface="Calibri" pitchFamily="34" charset="0"/>
                  <a:cs typeface="Times New Roman" pitchFamily="18" charset="0"/>
                  <a:hlinkClick r:id="rId4" action="ppaction://hlinkfile"/>
                </a:rPr>
                <a:t> </a:t>
              </a:r>
              <a:r>
                <a:rPr kumimoji="0" lang="sk-SK" sz="15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itchFamily="66" charset="0"/>
                  <a:ea typeface="Calibri" pitchFamily="34" charset="0"/>
                  <a:cs typeface="Times New Roman" pitchFamily="18" charset="0"/>
                </a:rPr>
                <a:t>Z. z. o štátnej správe v školstve a školskej samospráve a o zmene a doplnení niektorých zákonov;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sk-SK" sz="15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sk-SK" sz="1500" b="1" i="0" u="sng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itchFamily="66" charset="0"/>
                  <a:ea typeface="Calibri" pitchFamily="34" charset="0"/>
                  <a:cs typeface="Times New Roman" pitchFamily="18" charset="0"/>
                  <a:hlinkClick r:id="rId5" action="ppaction://hlinkfile"/>
                </a:rPr>
                <a:t>zákona č. 245/2008</a:t>
              </a:r>
              <a:r>
                <a:rPr kumimoji="0" lang="sk-SK" sz="15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itchFamily="66" charset="0"/>
                  <a:ea typeface="Calibri" pitchFamily="34" charset="0"/>
                  <a:cs typeface="Times New Roman" pitchFamily="18" charset="0"/>
                  <a:hlinkClick r:id="rId5" action="ppaction://hlinkfile"/>
                </a:rPr>
                <a:t> </a:t>
              </a:r>
              <a:r>
                <a:rPr kumimoji="0" lang="sk-SK" sz="15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itchFamily="66" charset="0"/>
                  <a:ea typeface="Calibri" pitchFamily="34" charset="0"/>
                  <a:cs typeface="Times New Roman" pitchFamily="18" charset="0"/>
                </a:rPr>
                <a:t>Z. z. o výchove a vzdelávaní (školský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sk-SK" sz="15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itchFamily="66" charset="0"/>
                  <a:ea typeface="Calibri" pitchFamily="34" charset="0"/>
                  <a:cs typeface="Times New Roman" pitchFamily="18" charset="0"/>
                </a:rPr>
                <a:t>zákon) a o doplnení niektorých zákonov.</a:t>
              </a:r>
              <a:endParaRPr kumimoji="0" lang="sk-SK" sz="15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k-S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zivatel\Downloads\f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1" name="Picture 3" descr="C:\Users\Uzivatel\Downloads\u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533900"/>
            <a:ext cx="3810000" cy="232410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31640" y="332656"/>
            <a:ext cx="6624736" cy="774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Ako zapísať dieťa do základnej školy?</a:t>
            </a:r>
            <a:endParaRPr kumimoji="0" lang="sk-SK" sz="2400" b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187624" y="1032992"/>
            <a:ext cx="7272808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Do prvého ročníka môže nastúpiť dieťa, ktoré v čase nástupu   na povinnú školskú</a:t>
            </a:r>
            <a:r>
              <a:rPr kumimoji="0" lang="sk-SK" sz="16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dochádzku dovŕši 6 rokov.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1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Vaše dieťa môžete zapísať do 1. ročníka dvoma spôsobmi: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endParaRPr lang="sk-SK" sz="1600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sk-SK" sz="1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možnosť</a:t>
            </a:r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: Vyplniť elektronickú prihlášku prostredníctvom odkazu </a:t>
            </a:r>
            <a:r>
              <a:rPr lang="sk-SK" sz="1600" u="sng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„Elektronická prihláška</a:t>
            </a:r>
            <a:r>
              <a:rPr lang="sk-SK" sz="1600" u="sng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“</a:t>
            </a:r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. </a:t>
            </a:r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P</a:t>
            </a:r>
            <a:r>
              <a:rPr lang="sk-SK" sz="1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odpísanú prihlášku oboma </a:t>
            </a:r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rodičmi </a:t>
            </a:r>
            <a:r>
              <a:rPr lang="sk-SK" sz="1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doručiť </a:t>
            </a:r>
          </a:p>
          <a:p>
            <a:r>
              <a:rPr lang="sk-SK" sz="1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     do </a:t>
            </a:r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školy alebo vhodiť do schránky, ktorá sa nachádza pri vstupe </a:t>
            </a:r>
            <a:endParaRPr lang="sk-SK" sz="1600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1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    </a:t>
            </a:r>
            <a:r>
              <a:rPr lang="sk-SK" sz="1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do  budovy </a:t>
            </a:r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školy (hlavný vchod).</a:t>
            </a:r>
          </a:p>
          <a:p>
            <a:pPr lvl="0"/>
            <a:endParaRPr lang="sk-SK" sz="1600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sk-SK" sz="1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možnosť</a:t>
            </a:r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: Vytlačiť </a:t>
            </a:r>
            <a:r>
              <a:rPr lang="sk-SK" sz="1600" u="sng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prihlášku</a:t>
            </a:r>
            <a:r>
              <a:rPr lang="sk-SK" sz="1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, vyplniť ju </a:t>
            </a:r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 </a:t>
            </a:r>
            <a:r>
              <a:rPr lang="sk-SK" sz="1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podpísanú oboma rodičmi ju doručiť do školy alebo vhodiť </a:t>
            </a:r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do schránky, ktorá sa nachádza pri vstupe do budovy školy (hlavný vchod).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zivatel\Downloads\f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40552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 rot="21428669">
            <a:off x="697429" y="406073"/>
            <a:ext cx="8748464" cy="774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Kto posúdi, či je dieťa pripravené na vstup do školy?</a:t>
            </a:r>
            <a:endParaRPr kumimoji="0" lang="sk-SK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15616" y="1525434"/>
            <a:ext cx="734481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16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V prvom rade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sú to rodičia,</a:t>
            </a:r>
            <a:r>
              <a:rPr kumimoji="0" lang="sk-SK" sz="16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ktorí </a:t>
            </a:r>
            <a:r>
              <a:rPr lang="sk-SK" sz="16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poznajú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svoje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dieťa a môžu vnímať jeho prednosti </a:t>
            </a:r>
            <a:r>
              <a:rPr lang="sk-SK" sz="16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i 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rezervy.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Na druhej strane by rodičia mohli požiadať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o konzultáciu </a:t>
            </a:r>
            <a:r>
              <a:rPr kumimoji="0" lang="sk-SK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pedagóga v MŠ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, ako on vníma dieťa</a:t>
            </a:r>
            <a:r>
              <a:rPr kumimoji="0" lang="sk-SK" sz="16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z pedagogického hľadiska a či prípadne navrhuje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nejaké odporúčania</a:t>
            </a:r>
            <a:r>
              <a:rPr kumimoji="0" lang="sk-SK" sz="16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na prácu doma. </a:t>
            </a:r>
            <a:endParaRPr kumimoji="0" lang="sk-SK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475656" y="4005064"/>
            <a:ext cx="60486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No a v konečnom dôsledku je to </a:t>
            </a:r>
            <a:r>
              <a:rPr kumimoji="0" lang="sk-SK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detský psychológ</a:t>
            </a: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, ktorý cielenými diagnostickými prostriedkami dokáže posúdiť pripravenosť dieťaťa s ohľadom na nároky školy,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na jeho sociálnu i emocionálnu pripravenosť. </a:t>
            </a:r>
            <a:endParaRPr kumimoji="0" lang="sk-SK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078" name="Picture 6" descr="C:\Users\Uzivatel\Downloads\j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484784"/>
            <a:ext cx="2481064" cy="2481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zivatel\Downloads\f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 rot="21431529">
            <a:off x="683568" y="318007"/>
            <a:ext cx="7848872" cy="774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Existuje možnosť predčasného nástupu do školy?</a:t>
            </a:r>
            <a:endParaRPr kumimoji="0" lang="sk-SK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043608" y="1343526"/>
            <a:ext cx="6984776" cy="281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	Ak zákonný zástupca dieťaťa požiada o to, aby bolo na plnenie povinnej školskej dochádzky výnimočne prijaté dieťa, ktoré nedovŕšilo šiesty rok veku, je povinný k žiadosti predložiť: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k-SK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súhlasné vyjadrenie príslušného zariadenia výchovného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poradenstva a prevencie,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lang="sk-SK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sk-SK" b="1" i="0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súhlasné vyjadrenie všeobecného lekára pre deti a dorast.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k-SK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sk-SK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4102" name="Picture 6" descr="C:\Users\Uzivatel\Downloads\k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005064"/>
            <a:ext cx="3810000" cy="2247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zivatel\Downloads\f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 rot="21428398">
            <a:off x="899592" y="404664"/>
            <a:ext cx="691276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8 dôvodov školskej nezrelosti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899592" y="1617864"/>
            <a:ext cx="7416824" cy="79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	V posledných rokoch sa objavuje pomerne dosť detí, u ktorých odborníci či rodičia vidia dôvody na nezrelosť do školy. Sú to tieto faktory:</a:t>
            </a:r>
            <a:endParaRPr kumimoji="0" lang="sk-SK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259632" y="2857872"/>
            <a:ext cx="7200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dieťa sa narodilo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 v júni až auguste 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pred šiestimi 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rokmi (treba individuálne posúdiť); 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má problémy s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 výslovnosťou 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alebo nevie 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formulovať vety; 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nevydrží sa </a:t>
            </a: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sústrediť </a:t>
            </a: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a nezapamätá si vetu;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zivatel\Downloads\f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1259632" y="1340768"/>
            <a:ext cx="71287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  nedokáže sa 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orientovať v čase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, neovláda priestorovú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orientáciu, nevie sa naučiť 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údaje o sebe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 (rodine,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adresu, svoj vek...);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  nevie sa 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samostatne obliekať,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 obúvať, vyzliekať,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nevie stolovať;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  nemá záujem o učenie, 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nie je prirodzene zvedavé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na nové veci, nekladie otázky;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  je 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neposedné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, netrpezlivé;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sk-SK" sz="20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  má oneskorenie v 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kognitívnych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    funkciách 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či grafomotorike</a:t>
            </a:r>
            <a:r>
              <a:rPr lang="sk-SK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. </a:t>
            </a:r>
            <a:endParaRPr lang="sk-SK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zivatel\Downloads\f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18648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 rot="21435859">
            <a:off x="1495991" y="367522"/>
            <a:ext cx="5256584" cy="774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Kto posúdi potrebu odkladu?</a:t>
            </a:r>
            <a:endParaRPr kumimoji="0" lang="sk-SK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259632" y="2284519"/>
            <a:ext cx="6696744" cy="42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k-SK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1187624" y="1412776"/>
            <a:ext cx="716428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Zákonom č. 245/2008 Z. Z. z. v znení účinnom od 01. 01. 2021 </a:t>
            </a:r>
            <a:r>
              <a:rPr lang="sk-SK" sz="1600" b="1" i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 zrušil inštitút odkladu začiatku plnenia povinnej školskej dochádzky ako aj inštitút dodatočného odloženia plnenia povinnej školskej dochádzky</a:t>
            </a:r>
            <a:r>
              <a:rPr lang="sk-SK" sz="1600" b="1" i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k-SK" sz="16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Zrušenie týchto dvoch inštitútov prináša so sebou mnoho zmien aj </a:t>
            </a:r>
            <a:endParaRPr lang="sk-SK" sz="1600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k-SK" sz="1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kompetenciách tak riaditeľov ZŠ, ako aj riaditeľov MŠ</a:t>
            </a:r>
            <a:r>
              <a:rPr lang="sk-SK" sz="1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sk-SK" sz="16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Riaditelia ZŠ, ZŠ s MŠ a spojenej školy s organizačnou zložkou „základná škola</a:t>
            </a:r>
            <a:r>
              <a:rPr lang="sk-SK" sz="1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“:</a:t>
            </a:r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1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k-SK" sz="1600" i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nesmú už v rámci zápisu detí na plnenie povinnej školskej dochádzky od školského roku 2021/2022 rozhodovať o  žiadosti zákonných zástupcov o odklad začiatku plnenia povinnej školskej dochádzky</a:t>
            </a:r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pretože sa </a:t>
            </a:r>
            <a:endParaRPr lang="sk-SK" sz="1600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nielenže </a:t>
            </a:r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tento inštitút </a:t>
            </a:r>
            <a:r>
              <a:rPr lang="sk-SK" sz="1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zrušil </a:t>
            </a:r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školskom zákone, ale aj podľa </a:t>
            </a:r>
            <a:endParaRPr lang="sk-SK" sz="1600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znenia </a:t>
            </a:r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5 ods. 3 </a:t>
            </a:r>
            <a:r>
              <a:rPr lang="sk-SK" sz="1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zákona </a:t>
            </a:r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č. 596/2003 Z. z. účinného </a:t>
            </a:r>
            <a:endParaRPr lang="sk-SK" sz="1600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01. 01. 2021 </a:t>
            </a:r>
            <a:r>
              <a:rPr lang="sk-SK" sz="1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už </a:t>
            </a:r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tejto veci nemajú </a:t>
            </a:r>
            <a:endParaRPr lang="sk-SK" sz="1600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6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kompetenciu </a:t>
            </a:r>
            <a:r>
              <a:rPr lang="sk-SK" sz="1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rozhodovať.</a:t>
            </a:r>
            <a:endParaRPr lang="sk-SK" sz="1600" dirty="0">
              <a:solidFill>
                <a:schemeClr val="accent2">
                  <a:lumMod val="75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zivatel\Downloads\f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998"/>
            <a:ext cx="9144000" cy="7118648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 rot="21435859">
            <a:off x="1495991" y="367522"/>
            <a:ext cx="5256584" cy="774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Kto posúdi potrebu odkladu?</a:t>
            </a:r>
            <a:endParaRPr kumimoji="0" lang="sk-SK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259632" y="2284519"/>
            <a:ext cx="6696744" cy="42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k-SK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1187624" y="1412776"/>
            <a:ext cx="7164288" cy="3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sk-SK" sz="1600" dirty="0">
              <a:solidFill>
                <a:schemeClr val="accent2">
                  <a:lumMod val="75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1174377" y="1267057"/>
            <a:ext cx="6984776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k-SK" sz="1600" dirty="0">
                <a:solidFill>
                  <a:srgbClr val="333333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Riaditelia MŠ, ZŠ s MŠ a spojenej </a:t>
            </a:r>
            <a:r>
              <a:rPr lang="sk-SK" sz="1600" dirty="0" smtClean="0">
                <a:solidFill>
                  <a:srgbClr val="333333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školy:</a:t>
            </a:r>
            <a:r>
              <a:rPr lang="sk-SK" sz="1600" dirty="0">
                <a:solidFill>
                  <a:srgbClr val="333333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1600" dirty="0">
                <a:solidFill>
                  <a:srgbClr val="333333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1600" i="1" dirty="0">
                <a:solidFill>
                  <a:srgbClr val="333333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-už zákonným zástupcom detí alebo zástupcom zariadenia pred zápisom na povinnú školskú dochádzku nemôžu odporúčať požiadať o odklad začiatku plnenia povinnej školskej dochádzky,</a:t>
            </a:r>
            <a:r>
              <a:rPr lang="sk-SK" sz="1600" dirty="0">
                <a:solidFill>
                  <a:srgbClr val="333333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ale už zákonným zástupcom detí alebo zástupcom zariadenia pred zápisom na povinnú školskú dochádzku </a:t>
            </a:r>
            <a:r>
              <a:rPr lang="sk-SK" sz="1600" i="1" dirty="0">
                <a:solidFill>
                  <a:srgbClr val="333333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môžu odporúčať len požiadať o pokračovanie plnenia povinného </a:t>
            </a:r>
            <a:r>
              <a:rPr lang="sk-SK" sz="1600" i="1" dirty="0" err="1">
                <a:solidFill>
                  <a:srgbClr val="333333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predprimárneho</a:t>
            </a:r>
            <a:r>
              <a:rPr lang="sk-SK" sz="1600" i="1" dirty="0">
                <a:solidFill>
                  <a:srgbClr val="333333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vzdelávania,</a:t>
            </a:r>
            <a:r>
              <a:rPr lang="sk-SK" sz="1600" dirty="0">
                <a:solidFill>
                  <a:srgbClr val="333333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pričom ich musia upozorniť, že </a:t>
            </a:r>
            <a:r>
              <a:rPr lang="sk-SK" sz="1600" dirty="0" smtClean="0">
                <a:solidFill>
                  <a:srgbClr val="333333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k </a:t>
            </a:r>
            <a:r>
              <a:rPr lang="sk-SK" sz="1600" dirty="0">
                <a:solidFill>
                  <a:srgbClr val="333333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žiadosti o pokračovaní plnenia povinného </a:t>
            </a:r>
            <a:r>
              <a:rPr lang="sk-SK" sz="1600" dirty="0" err="1">
                <a:solidFill>
                  <a:srgbClr val="333333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predprimárneho</a:t>
            </a:r>
            <a:r>
              <a:rPr lang="sk-SK" sz="1600" dirty="0">
                <a:solidFill>
                  <a:srgbClr val="333333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vzdelávania musia doložiť aj:</a:t>
            </a:r>
            <a:endParaRPr lang="sk-SK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k-SK" sz="1600" i="1" dirty="0">
                <a:solidFill>
                  <a:srgbClr val="333333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a)písomný súhlas príslušného zariadenia výchovného </a:t>
            </a:r>
            <a:r>
              <a:rPr lang="sk-SK" sz="1600" i="1" dirty="0" smtClean="0">
                <a:solidFill>
                  <a:srgbClr val="333333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poradenstva,</a:t>
            </a:r>
            <a:endParaRPr lang="sk-SK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k-SK" sz="1600" i="1" dirty="0">
                <a:solidFill>
                  <a:srgbClr val="333333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b)písomný  súhlas všeobecného lekára pre deti a dorast </a:t>
            </a:r>
            <a:endParaRPr lang="sk-SK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k-SK" sz="1600" i="1" dirty="0">
                <a:solidFill>
                  <a:srgbClr val="333333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c)informovaný súhlas zákonného </a:t>
            </a:r>
            <a:r>
              <a:rPr lang="sk-SK" sz="1600" i="1" dirty="0" smtClean="0">
                <a:solidFill>
                  <a:srgbClr val="333333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zástupcu</a:t>
            </a:r>
            <a:r>
              <a:rPr lang="sk-SK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k-SK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56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zivatel\Downloads\f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23528" y="188640"/>
            <a:ext cx="8352928" cy="102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Čo ak s dieťaťom, ktoré by malo nastúpiť školskú dochádzku,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        žijete v zahraničí alebo plánujete do zahraničia odísť?</a:t>
            </a:r>
            <a:endParaRPr kumimoji="0" lang="sk-SK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C:\Users\Uzivatel\Downloads\school-theme-wooden-board-206965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196752"/>
            <a:ext cx="2317314" cy="2046138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187624" y="1510626"/>
            <a:ext cx="6192688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Dieťa musí byť riadne prihlásené do kmeňovej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školy v Slovenskej republike (teda tam, kde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patrí podľa školského obvodu).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Pri zápise zákonný zástupca oznámi, že dieťa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bude študovať v zahraničí a zároveň písomne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požiada riaditeľa školy o povolenie študovať v zahraničí.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Môžete tak urobiť aj na diaľku, nielen osobne.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6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6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               </a:t>
            </a:r>
            <a:r>
              <a:rPr kumimoji="0" lang="sk-SK" sz="20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TEŠÍME  SA  NA</a:t>
            </a:r>
            <a:r>
              <a:rPr kumimoji="0" lang="sk-SK" sz="2000" b="1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  <a:cs typeface="Arial" pitchFamily="34" charset="0"/>
              </a:rPr>
              <a:t>  VÁS !</a:t>
            </a:r>
            <a:endParaRPr kumimoji="0" lang="sk-SK" sz="20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868</Words>
  <Application>Microsoft Office PowerPoint</Application>
  <PresentationFormat>Prezentácia na obrazovke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Wingdings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Uzivatel</dc:creator>
  <cp:lastModifiedBy>Kolšovská Jana Mgr.</cp:lastModifiedBy>
  <cp:revision>38</cp:revision>
  <dcterms:created xsi:type="dcterms:W3CDTF">2016-02-24T17:55:06Z</dcterms:created>
  <dcterms:modified xsi:type="dcterms:W3CDTF">2024-03-06T12:56:34Z</dcterms:modified>
</cp:coreProperties>
</file>